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9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191437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20458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93762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16350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2656857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F25337F1-7D42-4E95-94F6-DBCDA9746A7D}" type="datetimeFigureOut">
              <a:rPr lang="es-PE" smtClean="0"/>
              <a:t>13/06/2016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085546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F25337F1-7D42-4E95-94F6-DBCDA9746A7D}" type="datetimeFigureOut">
              <a:rPr lang="es-PE" smtClean="0"/>
              <a:t>13/06/2016</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65346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F25337F1-7D42-4E95-94F6-DBCDA9746A7D}" type="datetimeFigureOut">
              <a:rPr lang="es-PE" smtClean="0"/>
              <a:t>13/06/2016</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4393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25337F1-7D42-4E95-94F6-DBCDA9746A7D}" type="datetimeFigureOut">
              <a:rPr lang="es-PE" smtClean="0"/>
              <a:t>13/06/2016</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882655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13/06/2016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8832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13/06/2016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96740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337F1-7D42-4E95-94F6-DBCDA9746A7D}" type="datetimeFigureOut">
              <a:rPr lang="es-PE" smtClean="0"/>
              <a:t>13/06/2016</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11A633-7E8F-4D16-8D93-70DE317B6EA0}" type="slidenum">
              <a:rPr lang="es-PE" smtClean="0"/>
              <a:t>‹Nº›</a:t>
            </a:fld>
            <a:endParaRPr lang="es-PE"/>
          </a:p>
        </p:txBody>
      </p:sp>
    </p:spTree>
    <p:extLst>
      <p:ext uri="{BB962C8B-B14F-4D97-AF65-F5344CB8AC3E}">
        <p14:creationId xmlns:p14="http://schemas.microsoft.com/office/powerpoint/2010/main" val="869110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16" name="Rectángulo 15"/>
          <p:cNvSpPr/>
          <p:nvPr/>
        </p:nvSpPr>
        <p:spPr>
          <a:xfrm>
            <a:off x="276821" y="998110"/>
            <a:ext cx="9992299" cy="507831"/>
          </a:xfrm>
          <a:prstGeom prst="rect">
            <a:avLst/>
          </a:prstGeom>
        </p:spPr>
        <p:txBody>
          <a:bodyPr wrap="square">
            <a:spAutoFit/>
          </a:bodyPr>
          <a:lstStyle/>
          <a:p>
            <a:pPr algn="just">
              <a:lnSpc>
                <a:spcPct val="150000"/>
              </a:lnSpc>
              <a:spcBef>
                <a:spcPts val="1600"/>
              </a:spcBef>
              <a:spcAft>
                <a:spcPts val="0"/>
              </a:spcAft>
            </a:pPr>
            <a:r>
              <a:rPr lang="es-PE" b="1" kern="0" cap="all" spc="20" dirty="0" smtClean="0">
                <a:solidFill>
                  <a:srgbClr val="A6A6A6"/>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CASO 2:</a:t>
            </a:r>
            <a:r>
              <a:rPr lang="es-PE" sz="1600" b="1" kern="0" cap="all" spc="20" dirty="0" smtClean="0">
                <a:solidFill>
                  <a:srgbClr val="A6A6A6"/>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s-PE" b="1" kern="0" cap="all" spc="20" dirty="0" smtClean="0">
                <a:solidFill>
                  <a:schemeClr val="accent1">
                    <a:lumMod val="50000"/>
                  </a:schemeClr>
                </a:solidFill>
                <a:latin typeface="Calibri Light" panose="020F0302020204030204" pitchFamily="34" charset="0"/>
                <a:ea typeface="Times New Roman" panose="02020603050405020304" pitchFamily="18" charset="0"/>
                <a:cs typeface="Times New Roman" panose="02020603050405020304" pitchFamily="18" charset="0"/>
              </a:rPr>
              <a:t>CONTRATO ONEROSO</a:t>
            </a:r>
            <a:endParaRPr lang="es-PE" b="1" kern="0" cap="all" spc="20" dirty="0">
              <a:solidFill>
                <a:schemeClr val="accent1">
                  <a:lumMod val="50000"/>
                </a:schemeClr>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2647572727"/>
              </p:ext>
            </p:extLst>
          </p:nvPr>
        </p:nvGraphicFramePr>
        <p:xfrm>
          <a:off x="345093" y="1583472"/>
          <a:ext cx="7181907" cy="2560320"/>
        </p:xfrm>
        <a:graphic>
          <a:graphicData uri="http://schemas.openxmlformats.org/drawingml/2006/table">
            <a:tbl>
              <a:tblPr firstRow="1" firstCol="1" bandRow="1">
                <a:tableStyleId>{125E5076-3810-47DD-B79F-674D7AD40C01}</a:tableStyleId>
              </a:tblPr>
              <a:tblGrid>
                <a:gridCol w="7181907"/>
              </a:tblGrid>
              <a:tr h="160020">
                <a:tc>
                  <a:txBody>
                    <a:bodyPr/>
                    <a:lstStyle/>
                    <a:p>
                      <a:pPr algn="l">
                        <a:lnSpc>
                          <a:spcPct val="150000"/>
                        </a:lnSpc>
                        <a:spcAft>
                          <a:spcPts val="0"/>
                        </a:spcAft>
                      </a:pPr>
                      <a:r>
                        <a:rPr lang="es-PE" sz="1600" dirty="0">
                          <a:effectLst/>
                        </a:rPr>
                        <a:t>ESCENARIO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49605">
                <a:tc>
                  <a:txBody>
                    <a:bodyPr/>
                    <a:lstStyle/>
                    <a:p>
                      <a:pPr algn="just"/>
                      <a:r>
                        <a:rPr lang="es-PE" sz="1800" b="0" kern="1200" dirty="0" smtClean="0">
                          <a:solidFill>
                            <a:schemeClr val="lt1"/>
                          </a:solidFill>
                          <a:effectLst/>
                          <a:latin typeface="+mn-lt"/>
                          <a:ea typeface="+mn-ea"/>
                          <a:cs typeface="+mn-cs"/>
                        </a:rPr>
                        <a:t>Una entidad pública ha suscrito un contrato de alquiler por 4 años con una empresa privada, para la utilización de un edificio como su sede institucional (arrendamiento operativo). Una de las cláusulas del contrato indica que pasado los dos primeros años, se puede dejar sin efecto el contrato asumiendo una penalidad, pero que durante los dos años iniciales, no hay posibilidad de dejar sin efecto el contrato, debiendo cumplir con efectuar los pagos indefectiblemente. No hay autorización de subarrendamiento.</a:t>
                      </a:r>
                      <a:endParaRPr lang="es-PE" sz="1800" b="0" kern="1200" dirty="0">
                        <a:solidFill>
                          <a:schemeClr val="lt1"/>
                        </a:solidFill>
                        <a:effectLst/>
                        <a:latin typeface="+mn-lt"/>
                        <a:ea typeface="+mn-ea"/>
                        <a:cs typeface="+mn-cs"/>
                      </a:endParaRPr>
                    </a:p>
                  </a:txBody>
                  <a:tcPr marL="68580" marR="68580" marT="0" marB="0"/>
                </a:tc>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2698977771"/>
              </p:ext>
            </p:extLst>
          </p:nvPr>
        </p:nvGraphicFramePr>
        <p:xfrm>
          <a:off x="374558" y="5167988"/>
          <a:ext cx="7149962" cy="914400"/>
        </p:xfrm>
        <a:graphic>
          <a:graphicData uri="http://schemas.openxmlformats.org/drawingml/2006/table">
            <a:tbl>
              <a:tblPr firstRow="1" firstCol="1" bandRow="1">
                <a:tableStyleId>{125E5076-3810-47DD-B79F-674D7AD40C01}</a:tableStyleId>
              </a:tblPr>
              <a:tblGrid>
                <a:gridCol w="7149962"/>
              </a:tblGrid>
              <a:tr h="279400">
                <a:tc>
                  <a:txBody>
                    <a:bodyPr/>
                    <a:lstStyle/>
                    <a:p>
                      <a:pPr algn="l">
                        <a:lnSpc>
                          <a:spcPct val="150000"/>
                        </a:lnSpc>
                        <a:spcAft>
                          <a:spcPts val="0"/>
                        </a:spcAft>
                      </a:pPr>
                      <a:r>
                        <a:rPr lang="es-PE" sz="1600" b="1" kern="1200" dirty="0">
                          <a:solidFill>
                            <a:schemeClr val="lt1"/>
                          </a:solidFill>
                          <a:effectLst/>
                          <a:latin typeface="+mn-lt"/>
                          <a:ea typeface="+mn-ea"/>
                          <a:cs typeface="+mn-cs"/>
                        </a:rPr>
                        <a:t>SE PIDE </a:t>
                      </a:r>
                    </a:p>
                  </a:txBody>
                  <a:tcPr marL="68580" marR="68580" marT="0" marB="0" anchor="ctr"/>
                </a:tc>
              </a:tr>
              <a:tr h="412750">
                <a:tc>
                  <a:txBody>
                    <a:bodyPr/>
                    <a:lstStyle/>
                    <a:p>
                      <a:pPr marL="0" lvl="0" indent="0" algn="just">
                        <a:lnSpc>
                          <a:spcPct val="100000"/>
                        </a:lnSpc>
                        <a:spcAft>
                          <a:spcPts val="0"/>
                        </a:spcAft>
                        <a:buFont typeface="Wingdings" panose="05000000000000000000" pitchFamily="2" charset="2"/>
                        <a:buNone/>
                      </a:pPr>
                      <a:r>
                        <a:rPr lang="es-PE" sz="1800" b="0" kern="1200" dirty="0" smtClean="0">
                          <a:solidFill>
                            <a:schemeClr val="lt1"/>
                          </a:solidFill>
                          <a:effectLst/>
                          <a:latin typeface="+mn-lt"/>
                          <a:ea typeface="+mn-ea"/>
                          <a:cs typeface="+mn-cs"/>
                        </a:rPr>
                        <a:t>Efectuar los registros contables correspondientes al primer año de ocupación, y los que sean necesarios para reflejar los sucesos planteados.</a:t>
                      </a:r>
                      <a:endParaRPr lang="es-PE" sz="1800" b="0" kern="1200" dirty="0">
                        <a:solidFill>
                          <a:schemeClr val="lt1"/>
                        </a:solidFill>
                        <a:effectLst/>
                        <a:latin typeface="+mn-lt"/>
                        <a:ea typeface="+mn-ea"/>
                        <a:cs typeface="+mn-cs"/>
                      </a:endParaRPr>
                    </a:p>
                  </a:txBody>
                  <a:tcPr marL="68580" marR="68580" marT="0" marB="0"/>
                </a:tc>
              </a:tr>
            </a:tbl>
          </a:graphicData>
        </a:graphic>
      </p:graphicFrame>
      <p:graphicFrame>
        <p:nvGraphicFramePr>
          <p:cNvPr id="18" name="Tabla 17"/>
          <p:cNvGraphicFramePr>
            <a:graphicFrameLocks noGrp="1"/>
          </p:cNvGraphicFramePr>
          <p:nvPr>
            <p:extLst>
              <p:ext uri="{D42A27DB-BD31-4B8C-83A1-F6EECF244321}">
                <p14:modId xmlns:p14="http://schemas.microsoft.com/office/powerpoint/2010/main" val="3919946438"/>
              </p:ext>
            </p:extLst>
          </p:nvPr>
        </p:nvGraphicFramePr>
        <p:xfrm>
          <a:off x="345093" y="4141428"/>
          <a:ext cx="7181907" cy="822960"/>
        </p:xfrm>
        <a:graphic>
          <a:graphicData uri="http://schemas.openxmlformats.org/drawingml/2006/table">
            <a:tbl>
              <a:tblPr firstRow="1" firstCol="1" bandRow="1">
                <a:tableStyleId>{125E5076-3810-47DD-B79F-674D7AD40C01}</a:tableStyleId>
              </a:tblPr>
              <a:tblGrid>
                <a:gridCol w="7181907"/>
              </a:tblGrid>
              <a:tr h="649605">
                <a:tc>
                  <a:txBody>
                    <a:bodyPr/>
                    <a:lstStyle/>
                    <a:p>
                      <a:pPr algn="just"/>
                      <a:r>
                        <a:rPr lang="es-PE" sz="1800" b="0" kern="1200" dirty="0" smtClean="0">
                          <a:solidFill>
                            <a:schemeClr val="lt1"/>
                          </a:solidFill>
                          <a:effectLst/>
                          <a:latin typeface="+mn-lt"/>
                          <a:ea typeface="+mn-ea"/>
                          <a:cs typeface="+mn-cs"/>
                        </a:rPr>
                        <a:t>La entidad pública ocupa el edificio el primer año, pero debe trasladarse a otra ciudad para continuar sus operaciones, y ha desocupado el edificio alquilado.  El pago mensual por alquiler asciende a S/ 10,680 soles.</a:t>
                      </a:r>
                      <a:endParaRPr lang="es-PE" sz="1800" b="0" kern="1200" dirty="0">
                        <a:solidFill>
                          <a:schemeClr val="lt1"/>
                        </a:solidFill>
                        <a:effectLst/>
                        <a:latin typeface="+mn-lt"/>
                        <a:ea typeface="+mn-ea"/>
                        <a:cs typeface="+mn-cs"/>
                      </a:endParaRPr>
                    </a:p>
                  </a:txBody>
                  <a:tcPr marL="68580" marR="68580" marT="0" marB="0">
                    <a:solidFill>
                      <a:schemeClr val="tx2">
                        <a:lumMod val="75000"/>
                      </a:schemeClr>
                    </a:solidFill>
                  </a:tcPr>
                </a:tc>
              </a:tr>
            </a:tbl>
          </a:graphicData>
        </a:graphic>
      </p:graphicFrame>
      <p:pic>
        <p:nvPicPr>
          <p:cNvPr id="20" name="Imagen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1123" y="2417762"/>
            <a:ext cx="3573177" cy="2179638"/>
          </a:xfrm>
          <a:prstGeom prst="rect">
            <a:avLst/>
          </a:prstGeom>
        </p:spPr>
      </p:pic>
    </p:spTree>
    <p:extLst>
      <p:ext uri="{BB962C8B-B14F-4D97-AF65-F5344CB8AC3E}">
        <p14:creationId xmlns:p14="http://schemas.microsoft.com/office/powerpoint/2010/main" val="245397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heel(1)">
                                      <p:cBhvr>
                                        <p:cTn id="12" dur="2000"/>
                                        <p:tgtEl>
                                          <p:spTgt spid="20"/>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2000" fill="hold"/>
                                        <p:tgtEl>
                                          <p:spTgt spid="17"/>
                                        </p:tgtEl>
                                        <p:attrNameLst>
                                          <p:attrName>ppt_x</p:attrName>
                                        </p:attrNameLst>
                                      </p:cBhvr>
                                      <p:tavLst>
                                        <p:tav tm="0">
                                          <p:val>
                                            <p:strVal val="#ppt_x"/>
                                          </p:val>
                                        </p:tav>
                                        <p:tav tm="100000">
                                          <p:val>
                                            <p:strVal val="#ppt_x"/>
                                          </p:val>
                                        </p:tav>
                                      </p:tavLst>
                                    </p:anim>
                                    <p:anim calcmode="lin" valueType="num">
                                      <p:cBhvr additive="base">
                                        <p:cTn id="17" dur="2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2000" fill="hold"/>
                                        <p:tgtEl>
                                          <p:spTgt spid="18"/>
                                        </p:tgtEl>
                                        <p:attrNameLst>
                                          <p:attrName>ppt_x</p:attrName>
                                        </p:attrNameLst>
                                      </p:cBhvr>
                                      <p:tavLst>
                                        <p:tav tm="0">
                                          <p:val>
                                            <p:strVal val="#ppt_x"/>
                                          </p:val>
                                        </p:tav>
                                        <p:tav tm="100000">
                                          <p:val>
                                            <p:strVal val="#ppt_x"/>
                                          </p:val>
                                        </p:tav>
                                      </p:tavLst>
                                    </p:anim>
                                    <p:anim calcmode="lin" valueType="num">
                                      <p:cBhvr additive="base">
                                        <p:cTn id="23" dur="2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 calcmode="lin" valueType="num">
                                      <p:cBhvr>
                                        <p:cTn id="30" dur="500" fill="hold"/>
                                        <p:tgtEl>
                                          <p:spTgt spid="19"/>
                                        </p:tgtEl>
                                        <p:attrNameLst>
                                          <p:attrName>style.rotation</p:attrName>
                                        </p:attrNameLst>
                                      </p:cBhvr>
                                      <p:tavLst>
                                        <p:tav tm="0">
                                          <p:val>
                                            <p:fltVal val="360"/>
                                          </p:val>
                                        </p:tav>
                                        <p:tav tm="100000">
                                          <p:val>
                                            <p:fltVal val="0"/>
                                          </p:val>
                                        </p:tav>
                                      </p:tavLst>
                                    </p:anim>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2810158526"/>
              </p:ext>
            </p:extLst>
          </p:nvPr>
        </p:nvGraphicFramePr>
        <p:xfrm>
          <a:off x="235952" y="1216799"/>
          <a:ext cx="3490496" cy="2927631"/>
        </p:xfrm>
        <a:graphic>
          <a:graphicData uri="http://schemas.openxmlformats.org/drawingml/2006/table">
            <a:tbl>
              <a:tblPr firstRow="1" firstCol="1" bandRow="1">
                <a:tableStyleId>{125E5076-3810-47DD-B79F-674D7AD40C01}</a:tableStyleId>
              </a:tblPr>
              <a:tblGrid>
                <a:gridCol w="3490496"/>
              </a:tblGrid>
              <a:tr h="319605">
                <a:tc>
                  <a:txBody>
                    <a:bodyPr/>
                    <a:lstStyle/>
                    <a:p>
                      <a:pPr algn="l">
                        <a:lnSpc>
                          <a:spcPct val="150000"/>
                        </a:lnSpc>
                        <a:spcAft>
                          <a:spcPts val="0"/>
                        </a:spcAft>
                      </a:pPr>
                      <a:r>
                        <a:rPr lang="es-PE" sz="1600" dirty="0" smtClean="0">
                          <a:effectLst/>
                        </a:rPr>
                        <a:t>DESARROLLO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561871">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PE" sz="1800" b="0" kern="1200" dirty="0" smtClean="0">
                          <a:solidFill>
                            <a:schemeClr val="lt1"/>
                          </a:solidFill>
                          <a:effectLst/>
                          <a:latin typeface="+mn-lt"/>
                          <a:ea typeface="+mn-ea"/>
                          <a:cs typeface="+mn-cs"/>
                        </a:rPr>
                        <a:t>En el presente caso, la sola firma del contrato no genera obligación de pago, ya que esta nacerá cuando el tiempo pase. Recordemos que en este caso, el devengo de la obligación está medida por el tiempo transcurrido. El registro contable mensual sería de la siguiente manera:</a:t>
                      </a:r>
                      <a:endParaRPr lang="es-PE" sz="1600" b="0" kern="1200" dirty="0">
                        <a:solidFill>
                          <a:schemeClr val="lt1"/>
                        </a:solidFill>
                        <a:effectLst/>
                        <a:latin typeface="+mn-lt"/>
                        <a:ea typeface="+mn-ea"/>
                        <a:cs typeface="+mn-cs"/>
                      </a:endParaRPr>
                    </a:p>
                  </a:txBody>
                  <a:tcPr marL="68580" marR="68580" marT="0" marB="0"/>
                </a:tc>
              </a:tr>
            </a:tbl>
          </a:graphicData>
        </a:graphic>
      </p:graphicFrame>
      <p:pic>
        <p:nvPicPr>
          <p:cNvPr id="17" name="Imagen 16"/>
          <p:cNvPicPr/>
          <p:nvPr/>
        </p:nvPicPr>
        <p:blipFill rotWithShape="1">
          <a:blip r:embed="rId3"/>
          <a:srcRect t="2246" r="49562" b="37782"/>
          <a:stretch/>
        </p:blipFill>
        <p:spPr bwMode="auto">
          <a:xfrm>
            <a:off x="3874485" y="1196919"/>
            <a:ext cx="7995220" cy="5402185"/>
          </a:xfrm>
          <a:prstGeom prst="rect">
            <a:avLst/>
          </a:prstGeom>
          <a:ln>
            <a:noFill/>
          </a:ln>
          <a:extLst>
            <a:ext uri="{53640926-AAD7-44D8-BBD7-CCE9431645EC}">
              <a14:shadowObscured xmlns:a14="http://schemas.microsoft.com/office/drawing/2010/main"/>
            </a:ext>
          </a:extLst>
        </p:spPr>
      </p:pic>
      <p:sp>
        <p:nvSpPr>
          <p:cNvPr id="2" name="Rectángulo 1"/>
          <p:cNvSpPr/>
          <p:nvPr/>
        </p:nvSpPr>
        <p:spPr>
          <a:xfrm>
            <a:off x="5960126" y="4230477"/>
            <a:ext cx="5464366" cy="70507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ln>
                <a:solidFill>
                  <a:srgbClr val="FF0000"/>
                </a:solidFill>
              </a:ln>
              <a:noFill/>
            </a:endParaRPr>
          </a:p>
        </p:txBody>
      </p:sp>
      <p:graphicFrame>
        <p:nvGraphicFramePr>
          <p:cNvPr id="19" name="Tabla 18"/>
          <p:cNvGraphicFramePr>
            <a:graphicFrameLocks noGrp="1"/>
          </p:cNvGraphicFramePr>
          <p:nvPr>
            <p:extLst>
              <p:ext uri="{D42A27DB-BD31-4B8C-83A1-F6EECF244321}">
                <p14:modId xmlns:p14="http://schemas.microsoft.com/office/powerpoint/2010/main" val="4237149362"/>
              </p:ext>
            </p:extLst>
          </p:nvPr>
        </p:nvGraphicFramePr>
        <p:xfrm>
          <a:off x="235952" y="4230477"/>
          <a:ext cx="3490496" cy="2060345"/>
        </p:xfrm>
        <a:graphic>
          <a:graphicData uri="http://schemas.openxmlformats.org/drawingml/2006/table">
            <a:tbl>
              <a:tblPr firstRow="1" firstCol="1" bandRow="1">
                <a:tableStyleId>{125E5076-3810-47DD-B79F-674D7AD40C01}</a:tableStyleId>
              </a:tblPr>
              <a:tblGrid>
                <a:gridCol w="3490496"/>
              </a:tblGrid>
              <a:tr h="206034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PE" sz="1800" b="0" kern="1200" dirty="0" smtClean="0">
                          <a:solidFill>
                            <a:schemeClr val="lt1"/>
                          </a:solidFill>
                          <a:effectLst/>
                          <a:latin typeface="+mn-lt"/>
                          <a:ea typeface="+mn-ea"/>
                          <a:cs typeface="+mn-cs"/>
                        </a:rPr>
                        <a:t>Como se aprecia, el pago por alquiler tiene afectación en el presupuesto, por ello no se registra una nota de contabilidad, sino que el asiento contable es derivado de un registro administrativo en el SIAF. </a:t>
                      </a:r>
                      <a:endParaRPr lang="es-PE" sz="1600" b="0" kern="1200" dirty="0">
                        <a:solidFill>
                          <a:schemeClr val="lt1"/>
                        </a:solidFill>
                        <a:effectLst/>
                        <a:latin typeface="+mn-lt"/>
                        <a:ea typeface="+mn-ea"/>
                        <a:cs typeface="+mn-cs"/>
                      </a:endParaRPr>
                    </a:p>
                  </a:txBody>
                  <a:tcPr marL="68580" marR="68580" marT="0" marB="0"/>
                </a:tc>
              </a:tr>
            </a:tbl>
          </a:graphicData>
        </a:graphic>
      </p:graphicFrame>
    </p:spTree>
    <p:extLst>
      <p:ext uri="{BB962C8B-B14F-4D97-AF65-F5344CB8AC3E}">
        <p14:creationId xmlns:p14="http://schemas.microsoft.com/office/powerpoint/2010/main" val="59484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2000" fill="hold"/>
                                        <p:tgtEl>
                                          <p:spTgt spid="16"/>
                                        </p:tgtEl>
                                        <p:attrNameLst>
                                          <p:attrName>ppt_w</p:attrName>
                                        </p:attrNameLst>
                                      </p:cBhvr>
                                      <p:tavLst>
                                        <p:tav tm="0">
                                          <p:val>
                                            <p:strVal val="#ppt_w+.3"/>
                                          </p:val>
                                        </p:tav>
                                        <p:tav tm="100000">
                                          <p:val>
                                            <p:strVal val="#ppt_w"/>
                                          </p:val>
                                        </p:tav>
                                      </p:tavLst>
                                    </p:anim>
                                    <p:anim calcmode="lin" valueType="num">
                                      <p:cBhvr>
                                        <p:cTn id="8" dur="2000" fill="hold"/>
                                        <p:tgtEl>
                                          <p:spTgt spid="16"/>
                                        </p:tgtEl>
                                        <p:attrNameLst>
                                          <p:attrName>ppt_h</p:attrName>
                                        </p:attrNameLst>
                                      </p:cBhvr>
                                      <p:tavLst>
                                        <p:tav tm="0">
                                          <p:val>
                                            <p:strVal val="#ppt_h"/>
                                          </p:val>
                                        </p:tav>
                                        <p:tav tm="100000">
                                          <p:val>
                                            <p:strVal val="#ppt_h"/>
                                          </p:val>
                                        </p:tav>
                                      </p:tavLst>
                                    </p:anim>
                                    <p:animEffect transition="in" filter="fade">
                                      <p:cBhvr>
                                        <p:cTn id="9" dur="20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inVertical)">
                                      <p:cBhvr>
                                        <p:cTn id="14" dur="500"/>
                                        <p:tgtEl>
                                          <p:spTgt spid="17"/>
                                        </p:tgtEl>
                                      </p:cBhvr>
                                    </p:animEffect>
                                  </p:childTnLst>
                                </p:cTn>
                              </p:par>
                            </p:childTnLst>
                          </p:cTn>
                        </p:par>
                        <p:par>
                          <p:cTn id="15" fill="hold">
                            <p:stCondLst>
                              <p:cond delay="500"/>
                            </p:stCondLst>
                            <p:childTnLst>
                              <p:par>
                                <p:cTn id="16" presetID="16" presetClass="entr" presetSubtype="2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1000" fill="hold"/>
                                        <p:tgtEl>
                                          <p:spTgt spid="19"/>
                                        </p:tgtEl>
                                        <p:attrNameLst>
                                          <p:attrName>ppt_w</p:attrName>
                                        </p:attrNameLst>
                                      </p:cBhvr>
                                      <p:tavLst>
                                        <p:tav tm="0">
                                          <p:val>
                                            <p:strVal val="#ppt_w*0.70"/>
                                          </p:val>
                                        </p:tav>
                                        <p:tav tm="100000">
                                          <p:val>
                                            <p:strVal val="#ppt_w"/>
                                          </p:val>
                                        </p:tav>
                                      </p:tavLst>
                                    </p:anim>
                                    <p:anim calcmode="lin" valueType="num">
                                      <p:cBhvr>
                                        <p:cTn id="24" dur="1000" fill="hold"/>
                                        <p:tgtEl>
                                          <p:spTgt spid="19"/>
                                        </p:tgtEl>
                                        <p:attrNameLst>
                                          <p:attrName>ppt_h</p:attrName>
                                        </p:attrNameLst>
                                      </p:cBhvr>
                                      <p:tavLst>
                                        <p:tav tm="0">
                                          <p:val>
                                            <p:strVal val="#ppt_h"/>
                                          </p:val>
                                        </p:tav>
                                        <p:tav tm="100000">
                                          <p:val>
                                            <p:strVal val="#ppt_h"/>
                                          </p:val>
                                        </p:tav>
                                      </p:tavLst>
                                    </p:anim>
                                    <p:animEffect transition="in" filter="fade">
                                      <p:cBhvr>
                                        <p:cTn id="25"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3256949533"/>
              </p:ext>
            </p:extLst>
          </p:nvPr>
        </p:nvGraphicFramePr>
        <p:xfrm>
          <a:off x="235952" y="1196918"/>
          <a:ext cx="4501148" cy="5303520"/>
        </p:xfrm>
        <a:graphic>
          <a:graphicData uri="http://schemas.openxmlformats.org/drawingml/2006/table">
            <a:tbl>
              <a:tblPr firstRow="1" firstCol="1" bandRow="1">
                <a:tableStyleId>{125E5076-3810-47DD-B79F-674D7AD40C01}</a:tableStyleId>
              </a:tblPr>
              <a:tblGrid>
                <a:gridCol w="4501148"/>
              </a:tblGrid>
              <a:tr h="319605">
                <a:tc>
                  <a:txBody>
                    <a:bodyPr/>
                    <a:lstStyle/>
                    <a:p>
                      <a:pPr algn="l">
                        <a:lnSpc>
                          <a:spcPct val="150000"/>
                        </a:lnSpc>
                        <a:spcAft>
                          <a:spcPts val="0"/>
                        </a:spcAft>
                      </a:pPr>
                      <a:r>
                        <a:rPr lang="es-PE" sz="1600" dirty="0" smtClean="0">
                          <a:effectLst/>
                        </a:rPr>
                        <a:t>DESARROLLO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561871">
                <a:tc>
                  <a:txBody>
                    <a:bodyPr/>
                    <a:lstStyle/>
                    <a:p>
                      <a:r>
                        <a:rPr lang="es-PE" sz="1800" b="1" i="1" kern="1200" dirty="0" smtClean="0">
                          <a:solidFill>
                            <a:schemeClr val="lt1"/>
                          </a:solidFill>
                          <a:effectLst/>
                          <a:latin typeface="+mn-lt"/>
                          <a:ea typeface="+mn-ea"/>
                          <a:cs typeface="+mn-cs"/>
                        </a:rPr>
                        <a:t>Contrato Oneroso</a:t>
                      </a:r>
                      <a:endParaRPr lang="es-PE" sz="1800" b="1" kern="1200" dirty="0" smtClean="0">
                        <a:solidFill>
                          <a:schemeClr val="lt1"/>
                        </a:solidFill>
                        <a:effectLst/>
                        <a:latin typeface="+mn-lt"/>
                        <a:ea typeface="+mn-ea"/>
                        <a:cs typeface="+mn-cs"/>
                      </a:endParaRPr>
                    </a:p>
                    <a:p>
                      <a:pPr algn="just"/>
                      <a:r>
                        <a:rPr lang="es-PE" sz="1800" b="0" kern="1200" dirty="0" smtClean="0">
                          <a:solidFill>
                            <a:schemeClr val="lt1"/>
                          </a:solidFill>
                          <a:effectLst/>
                          <a:latin typeface="+mn-lt"/>
                          <a:ea typeface="+mn-ea"/>
                          <a:cs typeface="+mn-cs"/>
                        </a:rPr>
                        <a:t>El contrato firmado al inicio no era un contrato oneroso, ya que este tipo de contratos se “tornan” o “convierten” en onerosos en la medida que ocurran sucesos que les den nacimiento. Por definición, un contrato de carácter oneroso se reconoce cuando “</a:t>
                      </a:r>
                      <a:r>
                        <a:rPr lang="es-PE" sz="1800" b="0" i="1" kern="1200" dirty="0" smtClean="0">
                          <a:solidFill>
                            <a:schemeClr val="lt1"/>
                          </a:solidFill>
                          <a:effectLst/>
                          <a:latin typeface="+mn-lt"/>
                          <a:ea typeface="+mn-ea"/>
                          <a:cs typeface="+mn-cs"/>
                        </a:rPr>
                        <a:t>los costos </a:t>
                      </a:r>
                      <a:r>
                        <a:rPr lang="es-PE" sz="1800" b="0" i="1" u="sng" kern="1200" dirty="0" smtClean="0">
                          <a:solidFill>
                            <a:schemeClr val="lt1"/>
                          </a:solidFill>
                          <a:effectLst/>
                          <a:latin typeface="+mn-lt"/>
                          <a:ea typeface="+mn-ea"/>
                          <a:cs typeface="+mn-cs"/>
                        </a:rPr>
                        <a:t>inevitables</a:t>
                      </a:r>
                      <a:r>
                        <a:rPr lang="es-PE" sz="1800" b="0" i="1" kern="1200" dirty="0" smtClean="0">
                          <a:solidFill>
                            <a:schemeClr val="lt1"/>
                          </a:solidFill>
                          <a:effectLst/>
                          <a:latin typeface="+mn-lt"/>
                          <a:ea typeface="+mn-ea"/>
                          <a:cs typeface="+mn-cs"/>
                        </a:rPr>
                        <a:t> para cubrir las obligaciones establecidas en el contrato, exceden a los beneficios económicos o al potencial de servicio que se espera recibir bajo el mismo”. </a:t>
                      </a:r>
                      <a:r>
                        <a:rPr lang="es-PE" sz="1800" b="0" kern="1200" dirty="0" smtClean="0">
                          <a:solidFill>
                            <a:schemeClr val="lt1"/>
                          </a:solidFill>
                          <a:effectLst/>
                          <a:latin typeface="+mn-lt"/>
                          <a:ea typeface="+mn-ea"/>
                          <a:cs typeface="+mn-cs"/>
                        </a:rPr>
                        <a:t>En nuestro caso, al existir una cláusula contractual que impide a la entidad pública dejar sin efecto el contrato los dos primeros años, y no subarrendarlo, ésta deberá seguir pagando mensualmente S/ 10,680 por los próximos doce meses, lo cual sumaría S/ 128,160.</a:t>
                      </a:r>
                      <a:endParaRPr lang="es-PE" sz="1600" b="0" kern="1200" dirty="0">
                        <a:solidFill>
                          <a:schemeClr val="lt1"/>
                        </a:solidFill>
                        <a:effectLst/>
                        <a:latin typeface="+mn-lt"/>
                        <a:ea typeface="+mn-ea"/>
                        <a:cs typeface="+mn-cs"/>
                      </a:endParaRPr>
                    </a:p>
                  </a:txBody>
                  <a:tcPr marL="68580" marR="68580" marT="0" marB="0"/>
                </a:tc>
              </a:tr>
            </a:tbl>
          </a:graphicData>
        </a:graphic>
      </p:graphicFrame>
      <p:pic>
        <p:nvPicPr>
          <p:cNvPr id="18" name="Imagen 17"/>
          <p:cNvPicPr/>
          <p:nvPr/>
        </p:nvPicPr>
        <p:blipFill rotWithShape="1">
          <a:blip r:embed="rId3"/>
          <a:srcRect l="24819" t="19874" r="24592" b="22522"/>
          <a:stretch/>
        </p:blipFill>
        <p:spPr bwMode="auto">
          <a:xfrm>
            <a:off x="4813300" y="1196919"/>
            <a:ext cx="7124700" cy="5343582"/>
          </a:xfrm>
          <a:prstGeom prst="rect">
            <a:avLst/>
          </a:prstGeom>
          <a:ln>
            <a:noFill/>
          </a:ln>
          <a:extLst>
            <a:ext uri="{53640926-AAD7-44D8-BBD7-CCE9431645EC}">
              <a14:shadowObscured xmlns:a14="http://schemas.microsoft.com/office/drawing/2010/main"/>
            </a:ext>
          </a:extLst>
        </p:spPr>
      </p:pic>
      <p:sp>
        <p:nvSpPr>
          <p:cNvPr id="20" name="Rectángulo 19"/>
          <p:cNvSpPr/>
          <p:nvPr/>
        </p:nvSpPr>
        <p:spPr>
          <a:xfrm>
            <a:off x="6689534" y="2884277"/>
            <a:ext cx="4765866" cy="53202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ln>
                <a:solidFill>
                  <a:srgbClr val="FF0000"/>
                </a:solidFill>
              </a:ln>
              <a:noFill/>
            </a:endParaRPr>
          </a:p>
        </p:txBody>
      </p:sp>
    </p:spTree>
    <p:extLst>
      <p:ext uri="{BB962C8B-B14F-4D97-AF65-F5344CB8AC3E}">
        <p14:creationId xmlns:p14="http://schemas.microsoft.com/office/powerpoint/2010/main" val="1880177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2000" fill="hold"/>
                                        <p:tgtEl>
                                          <p:spTgt spid="16"/>
                                        </p:tgtEl>
                                        <p:attrNameLst>
                                          <p:attrName>ppt_w</p:attrName>
                                        </p:attrNameLst>
                                      </p:cBhvr>
                                      <p:tavLst>
                                        <p:tav tm="0">
                                          <p:val>
                                            <p:strVal val="#ppt_w+.3"/>
                                          </p:val>
                                        </p:tav>
                                        <p:tav tm="100000">
                                          <p:val>
                                            <p:strVal val="#ppt_w"/>
                                          </p:val>
                                        </p:tav>
                                      </p:tavLst>
                                    </p:anim>
                                    <p:anim calcmode="lin" valueType="num">
                                      <p:cBhvr>
                                        <p:cTn id="8" dur="2000" fill="hold"/>
                                        <p:tgtEl>
                                          <p:spTgt spid="16"/>
                                        </p:tgtEl>
                                        <p:attrNameLst>
                                          <p:attrName>ppt_h</p:attrName>
                                        </p:attrNameLst>
                                      </p:cBhvr>
                                      <p:tavLst>
                                        <p:tav tm="0">
                                          <p:val>
                                            <p:strVal val="#ppt_h"/>
                                          </p:val>
                                        </p:tav>
                                        <p:tav tm="100000">
                                          <p:val>
                                            <p:strVal val="#ppt_h"/>
                                          </p:val>
                                        </p:tav>
                                      </p:tavLst>
                                    </p:anim>
                                    <p:animEffect transition="in" filter="fade">
                                      <p:cBhvr>
                                        <p:cTn id="9" dur="20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barn(inVertical)">
                                      <p:cBhvr>
                                        <p:cTn id="14" dur="2000"/>
                                        <p:tgtEl>
                                          <p:spTgt spid="18"/>
                                        </p:tgtEl>
                                      </p:cBhvr>
                                    </p:animEffect>
                                  </p:childTnLst>
                                </p:cTn>
                              </p:par>
                            </p:childTnLst>
                          </p:cTn>
                        </p:par>
                        <p:par>
                          <p:cTn id="15" fill="hold">
                            <p:stCondLst>
                              <p:cond delay="2000"/>
                            </p:stCondLst>
                            <p:childTnLst>
                              <p:par>
                                <p:cTn id="16" presetID="21" presetClass="entr" presetSubtype="1"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heel(1)">
                                      <p:cBhvr>
                                        <p:cTn id="18" dur="3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314422527"/>
              </p:ext>
            </p:extLst>
          </p:nvPr>
        </p:nvGraphicFramePr>
        <p:xfrm>
          <a:off x="473180" y="1712306"/>
          <a:ext cx="6079773" cy="2536460"/>
        </p:xfrm>
        <a:graphic>
          <a:graphicData uri="http://schemas.openxmlformats.org/drawingml/2006/table">
            <a:tbl>
              <a:tblPr firstRow="1" firstCol="1" bandRow="1">
                <a:tableStyleId>{125E5076-3810-47DD-B79F-674D7AD40C01}</a:tableStyleId>
              </a:tblPr>
              <a:tblGrid>
                <a:gridCol w="6079773"/>
              </a:tblGrid>
              <a:tr h="297108">
                <a:tc>
                  <a:txBody>
                    <a:bodyPr/>
                    <a:lstStyle/>
                    <a:p>
                      <a:pPr algn="l">
                        <a:lnSpc>
                          <a:spcPct val="150000"/>
                        </a:lnSpc>
                        <a:spcAft>
                          <a:spcPts val="0"/>
                        </a:spcAft>
                      </a:pPr>
                      <a:r>
                        <a:rPr lang="es-PE" sz="1600" dirty="0" smtClean="0">
                          <a:effectLst/>
                        </a:rPr>
                        <a:t>CONCLUSIONES</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70700">
                <a:tc>
                  <a:txBody>
                    <a:bodyPr/>
                    <a:lstStyle/>
                    <a:p>
                      <a:pPr algn="just"/>
                      <a:r>
                        <a:rPr lang="es-PE" sz="1800" b="0" kern="1200" dirty="0" smtClean="0">
                          <a:solidFill>
                            <a:schemeClr val="lt1"/>
                          </a:solidFill>
                          <a:effectLst/>
                          <a:latin typeface="+mn-lt"/>
                          <a:ea typeface="+mn-ea"/>
                          <a:cs typeface="+mn-cs"/>
                        </a:rPr>
                        <a:t>Un contrato de carácter oneroso debe reconocerse como una provisión.</a:t>
                      </a:r>
                    </a:p>
                    <a:p>
                      <a:pPr algn="just"/>
                      <a:r>
                        <a:rPr lang="es-PE" sz="1800" b="0" kern="1200" dirty="0" smtClean="0">
                          <a:solidFill>
                            <a:schemeClr val="lt1"/>
                          </a:solidFill>
                          <a:effectLst/>
                          <a:latin typeface="+mn-lt"/>
                          <a:ea typeface="+mn-ea"/>
                          <a:cs typeface="+mn-cs"/>
                        </a:rPr>
                        <a:t>La firma del contrato en el pasado es el suceso pasado que lleva a la obligación presente. Existe una probable salida de beneficios y se puede hacer una estimación fiable de este importe, motivado por el </a:t>
                      </a:r>
                      <a:r>
                        <a:rPr lang="es-PE" sz="1800" b="0" kern="1200" dirty="0" err="1" smtClean="0">
                          <a:solidFill>
                            <a:schemeClr val="lt1"/>
                          </a:solidFill>
                          <a:effectLst/>
                          <a:latin typeface="+mn-lt"/>
                          <a:ea typeface="+mn-ea"/>
                          <a:cs typeface="+mn-cs"/>
                        </a:rPr>
                        <a:t>devengamiento</a:t>
                      </a:r>
                      <a:r>
                        <a:rPr lang="es-PE" sz="1800" b="0" kern="1200" dirty="0" smtClean="0">
                          <a:solidFill>
                            <a:schemeClr val="lt1"/>
                          </a:solidFill>
                          <a:effectLst/>
                          <a:latin typeface="+mn-lt"/>
                          <a:ea typeface="+mn-ea"/>
                          <a:cs typeface="+mn-cs"/>
                        </a:rPr>
                        <a:t> de la obligación, al haberse convertido en oneroso.</a:t>
                      </a:r>
                      <a:endParaRPr lang="es-PE" sz="1600" b="0" kern="1200" dirty="0">
                        <a:solidFill>
                          <a:schemeClr val="lt1"/>
                        </a:solidFill>
                        <a:effectLst/>
                        <a:latin typeface="+mn-lt"/>
                        <a:ea typeface="+mn-ea"/>
                        <a:cs typeface="+mn-cs"/>
                      </a:endParaRPr>
                    </a:p>
                  </a:txBody>
                  <a:tcPr marL="68580" marR="68580" marT="0" marB="0"/>
                </a:tc>
              </a:tr>
            </a:tbl>
          </a:graphicData>
        </a:graphic>
      </p:graphicFrame>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9123" y="1960562"/>
            <a:ext cx="3573177" cy="2179638"/>
          </a:xfrm>
          <a:prstGeom prst="rect">
            <a:avLst/>
          </a:prstGeom>
        </p:spPr>
      </p:pic>
    </p:spTree>
    <p:extLst>
      <p:ext uri="{BB962C8B-B14F-4D97-AF65-F5344CB8AC3E}">
        <p14:creationId xmlns:p14="http://schemas.microsoft.com/office/powerpoint/2010/main" val="36070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1000"/>
                                        <p:tgtEl>
                                          <p:spTgt spid="16"/>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505</Words>
  <Application>Microsoft Office PowerPoint</Application>
  <PresentationFormat>Panorámica</PresentationFormat>
  <Paragraphs>23</Paragraphs>
  <Slides>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vt:i4>
      </vt:variant>
    </vt:vector>
  </HeadingPairs>
  <TitlesOfParts>
    <vt:vector size="10" baseType="lpstr">
      <vt:lpstr>Arial</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Ventura Abarca, Eduardo</dc:creator>
  <cp:lastModifiedBy>jorge carrillo otoya</cp:lastModifiedBy>
  <cp:revision>29</cp:revision>
  <dcterms:created xsi:type="dcterms:W3CDTF">2016-04-08T17:26:44Z</dcterms:created>
  <dcterms:modified xsi:type="dcterms:W3CDTF">2016-06-14T03:40:39Z</dcterms:modified>
</cp:coreProperties>
</file>